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58" r:id="rId6"/>
    <p:sldId id="259" r:id="rId7"/>
    <p:sldId id="260" r:id="rId8"/>
    <p:sldId id="261" r:id="rId9"/>
    <p:sldId id="257" r:id="rId10"/>
    <p:sldId id="262" r:id="rId11"/>
    <p:sldId id="263" r:id="rId12"/>
    <p:sldId id="273" r:id="rId13"/>
    <p:sldId id="265" r:id="rId14"/>
    <p:sldId id="266" r:id="rId15"/>
    <p:sldId id="267" r:id="rId16"/>
    <p:sldId id="268" r:id="rId17"/>
    <p:sldId id="269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29351-125F-A37C-EE0E-5597D909B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F4BC49-38DD-C2A3-7135-9C9C1ECA9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D03FF-31D3-D849-1D21-2D05A218A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8E30A0-9AE2-698E-19B0-6C3E2298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4BC974-CB5B-BEA1-DCFB-44288A3F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B0F4D-B311-2ACF-4BA8-55948273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E89063-9FBE-966A-60B9-29BC3DB7E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D02BAB-4A5C-8502-70C0-D2C2EFB3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C9B5CC-2C6A-D836-8B17-9EC14DDF2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F0C7EE-0CE2-514A-51ED-37EA21C2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129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DC30F17-5813-3B1F-3BA1-1070DA457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B0225E-CEBD-BFBA-C1C1-649ECA913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77076D-B86F-01FB-F37C-7DEACF243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189270-AF6B-C4D4-A8B1-CCAA8BC3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D8A287-5881-7F82-F4BA-C17A313F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916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CA9A9-061E-C9EB-341C-56D0C758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52C0B7-DD75-D246-A4C7-BBAA84E00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1AAA78-77D2-A0F8-859C-3A4861B2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E1D3E2-EFAE-49FA-5B5E-7CF017E0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81D12D-8A55-5D2C-37B8-F08C8055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935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47C565-79B1-6204-4835-9447F624E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6FCEE2-A68F-67BF-F4E6-F060F1D73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4AD728-539C-F7FC-D49F-40A6D1D1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90110F-5161-31B4-4F1F-E71C0106F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CA70B8-8270-E7EA-6EB0-B2F56388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715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58C2E-16CE-3EE9-DBCB-3D224B02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556D19-8DD6-39A5-8672-3B48B73EA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13E6AE-4490-D6C9-C1E5-F52E239DD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55CF37-AEBE-3783-FF37-3193A38A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E034A4-CC68-4F54-54D0-31DB2E0E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B88E97-168F-1DDD-0C4D-8EA5D65E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603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DAC1E-B530-008A-4E9E-DDDBA1B6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7F86B6-EB13-0D8F-F424-4894D2D1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FF19C8-987B-872B-CC16-FC3E51C28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9B08A94-9D73-7199-A2BB-D2B83DA4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61E21C9-9784-6C52-8B86-A71A91E75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9F04EB-79E5-EF19-0BB6-417CF3C78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308C7E-C4CD-7369-C060-5ED6A63B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FEFC1D-BBAF-5EA1-ECD5-24E4F43A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10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811420-AAB6-E1FD-8506-C25FCF12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22F93D-CFA4-2300-164E-33384B03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99404E-9542-05EF-0B2B-4AD48CD5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6FD03A-22AA-EC44-57F9-937B0B42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775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D91CFFC-C049-4FA7-3D56-E2499049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486701-71BD-33E3-66DC-2174C0C4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836A89-6386-2701-CB38-8FD943F9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033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F7C962-C941-3038-C38B-B24CB2B19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18893E-E262-4C48-0847-0F3DBC888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639571-A22F-F984-78C7-19FC09441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CAE0D1-D3F2-F7AD-4525-1D6071A8D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DCADC9-D2A0-91DB-D95E-0B4F3585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C8CB4A-3640-D6BD-D25A-58B8DD9F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858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1085A-3010-B1EE-84F6-D4E13934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B6F7F96-6576-D304-D03D-6DC7CBD26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7E82B2-770F-7E0B-CCDB-863A2B78C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C7877B-6312-6DC7-FCB4-B3F8B9F4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A8815D-F932-F205-2D4B-05CE2397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A917FC-5FFE-EF69-EC6D-04FD8F48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48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32165-06D7-3539-EDEE-9CDE8E10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3CD2CD-02F9-BF8D-1D0E-564A324B8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73F33B-9479-28D3-98BB-CCBA6B780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8C376-C9A1-42EE-8595-F5573B8D7413}" type="datetimeFigureOut">
              <a:rPr lang="ru-RU" smtClean="0"/>
              <a:t>23.05.2025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5CDD59-CF35-B8A9-3EC8-94C1501DD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6C82DE-DEB6-4903-E945-70408C6A8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EC12-96B6-4E34-975B-2C4F3E07E5F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483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ulianova/cardiovascular-disease-dataset/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5F703-DDF9-983E-4E26-AF0169719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10424"/>
          </a:xfrm>
        </p:spPr>
        <p:txBody>
          <a:bodyPr>
            <a:normAutofit fontScale="90000"/>
          </a:bodyPr>
          <a:lstStyle/>
          <a:p>
            <a:r>
              <a:rPr lang="ru-RU" sz="3100" dirty="0"/>
              <a:t>Презентация к дипломной работе по теме:</a:t>
            </a:r>
            <a:br>
              <a:rPr lang="ru-RU" sz="3100" dirty="0"/>
            </a:br>
            <a:r>
              <a:rPr lang="ru-RU" sz="3100" dirty="0"/>
              <a:t>“ Анализ данных о сердечно-сосудистых заболеваниях (поиск инсайтов, составление рекомендаций стейкхолдерам, построение предиктивной модели классификации наличия заболевания)”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680635-7469-5785-05F4-D798ABFD8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57756"/>
          </a:xfrm>
        </p:spPr>
        <p:txBody>
          <a:bodyPr>
            <a:normAutofit/>
          </a:bodyPr>
          <a:lstStyle/>
          <a:p>
            <a:pPr algn="r">
              <a:buNone/>
            </a:pPr>
            <a:endParaRPr lang="ru-RU" sz="2400" b="1" dirty="0">
              <a:effectLst/>
              <a:latin typeface="Calibri" panose="020F0502020204030204" pitchFamily="34" charset="0"/>
              <a:ea typeface="Merriweather" panose="00000500000000000000" pitchFamily="2" charset="-52"/>
            </a:endParaRPr>
          </a:p>
          <a:p>
            <a:pPr algn="r">
              <a:buNone/>
            </a:pPr>
            <a:endParaRPr lang="ru-RU" b="1" dirty="0">
              <a:latin typeface="Calibri" panose="020F0502020204030204" pitchFamily="34" charset="0"/>
              <a:ea typeface="Merriweather" panose="00000500000000000000" pitchFamily="2" charset="-52"/>
            </a:endParaRPr>
          </a:p>
          <a:p>
            <a:pPr algn="r">
              <a:buNone/>
            </a:pPr>
            <a:r>
              <a:rPr lang="ru-RU" sz="2400" dirty="0">
                <a:effectLst/>
                <a:latin typeface="Calibri" panose="020F0502020204030204" pitchFamily="34" charset="0"/>
                <a:ea typeface="Merriweather" panose="00000500000000000000" pitchFamily="2" charset="-52"/>
              </a:rPr>
              <a:t>Профессия “Аналитик данных”, </a:t>
            </a:r>
            <a:r>
              <a:rPr lang="en-US" sz="2400" dirty="0">
                <a:effectLst/>
                <a:latin typeface="Calibri" panose="020F0502020204030204" pitchFamily="34" charset="0"/>
                <a:ea typeface="Merriweather" panose="00000500000000000000" pitchFamily="2" charset="-52"/>
              </a:rPr>
              <a:t>DA</a:t>
            </a:r>
            <a:r>
              <a:rPr lang="ru-RU" sz="2400" dirty="0">
                <a:effectLst/>
                <a:latin typeface="Calibri" panose="020F0502020204030204" pitchFamily="34" charset="0"/>
                <a:ea typeface="Merriweather" panose="00000500000000000000" pitchFamily="2" charset="-52"/>
              </a:rPr>
              <a:t>-113                                                              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ru-RU" sz="2400" dirty="0">
                <a:effectLst/>
                <a:latin typeface="Calibri" panose="020F0502020204030204" pitchFamily="34" charset="0"/>
                <a:ea typeface="Merriweather" panose="00000500000000000000" pitchFamily="2" charset="-52"/>
              </a:rPr>
              <a:t>Надеждин Максим Васильевич</a:t>
            </a:r>
          </a:p>
          <a:p>
            <a:pPr algn="r"/>
            <a:endParaRPr lang="ru-RU" b="1" dirty="0">
              <a:latin typeface="Calibri" panose="020F0502020204030204" pitchFamily="34" charset="0"/>
              <a:ea typeface="Merriweather" panose="00000500000000000000" pitchFamily="2" charset="-52"/>
              <a:cs typeface="Merriweather" panose="00000500000000000000" pitchFamily="2" charset="-52"/>
            </a:endParaRPr>
          </a:p>
          <a:p>
            <a:r>
              <a:rPr lang="ru-RU" sz="1800" dirty="0">
                <a:effectLst/>
                <a:latin typeface="Merriweather" panose="00000500000000000000" pitchFamily="2" charset="-52"/>
                <a:ea typeface="Merriweather" panose="00000500000000000000" pitchFamily="2" charset="-52"/>
                <a:cs typeface="Merriweather" panose="00000500000000000000" pitchFamily="2" charset="-52"/>
              </a:rPr>
              <a:t>г. Москва, 2025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19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1D252-4FB3-9621-0EF3-A9BD539D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Представлено распределение исследуемой группы среди женщин и мужчин по наличию и отсутствию сердечно-сосудистых заболевании. </a:t>
            </a:r>
            <a:r>
              <a:rPr lang="ru-RU" sz="24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Доля заболевших ССЗ среди женщин (21975 человек) - 49%, среди мужчин (11938 человек) - 50% от общего количества женщин и мужчин.</a:t>
            </a:r>
            <a:br>
              <a:rPr lang="ru-RU" sz="2700" dirty="0">
                <a:effectLst/>
                <a:ea typeface="Times New Roman" panose="02020603050405020304" pitchFamily="18" charset="0"/>
              </a:rPr>
            </a:br>
            <a:endParaRPr lang="ru-RU" sz="27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2B39EB-7303-0E84-426E-7A7CFDE73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01" y="1690688"/>
            <a:ext cx="7172364" cy="5034577"/>
          </a:xfrm>
        </p:spPr>
      </p:pic>
    </p:spTree>
    <p:extLst>
      <p:ext uri="{BB962C8B-B14F-4D97-AF65-F5344CB8AC3E}">
        <p14:creationId xmlns:p14="http://schemas.microsoft.com/office/powerpoint/2010/main" val="285555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16B70-AE16-DEA9-1A67-D49215DE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7138"/>
            <a:ext cx="10798277" cy="1325563"/>
          </a:xfrm>
        </p:spPr>
        <p:txBody>
          <a:bodyPr>
            <a:normAutofit fontScale="90000"/>
          </a:bodyPr>
          <a:lstStyle/>
          <a:p>
            <a:br>
              <a:rPr lang="ru-RU" sz="2400" dirty="0"/>
            </a:br>
            <a:r>
              <a:rPr lang="ru-RU" sz="2400" dirty="0"/>
              <a:t>Количество женщин имеющих ССЗ – 21975 человек (49%), </a:t>
            </a:r>
            <a:br>
              <a:rPr lang="ru-RU" sz="2400" dirty="0"/>
            </a:br>
            <a:r>
              <a:rPr lang="ru-RU" sz="2400" dirty="0"/>
              <a:t>не имеющих ССЗ – 22672 человек (51%).</a:t>
            </a:r>
            <a:br>
              <a:rPr lang="ru-RU" sz="2400" dirty="0"/>
            </a:br>
            <a:r>
              <a:rPr lang="ru-RU" sz="2400" dirty="0"/>
              <a:t>Количество мужчин имеющих ССЗ – 11938 человек (50%), не имеющих ССЗ – 11952 человек (50%).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433BCD9-D9B7-3505-855C-C788DB828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55" y="1312606"/>
            <a:ext cx="6555889" cy="5483757"/>
          </a:xfrm>
        </p:spPr>
      </p:pic>
    </p:spTree>
    <p:extLst>
      <p:ext uri="{BB962C8B-B14F-4D97-AF65-F5344CB8AC3E}">
        <p14:creationId xmlns:p14="http://schemas.microsoft.com/office/powerpoint/2010/main" val="1085599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C1932F0A-ECD9-6CAE-A3DB-83FF10AB3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61" y="146837"/>
            <a:ext cx="7816645" cy="6711163"/>
          </a:xfr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6DAA0C9-6E2F-881D-9201-6E091866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503" y="365125"/>
            <a:ext cx="2654709" cy="4147881"/>
          </a:xfrm>
        </p:spPr>
        <p:txBody>
          <a:bodyPr>
            <a:normAutofit/>
          </a:bodyPr>
          <a:lstStyle/>
          <a:p>
            <a:r>
              <a:rPr lang="ru-RU" sz="2200" dirty="0"/>
              <a:t>Pairplot - визуализация данных, с матрицей диаграмм рассеяния, показывающая попарные взаимосвязи между переменными в наборе данных. Визуализация корреляций и распределения. </a:t>
            </a:r>
          </a:p>
        </p:txBody>
      </p:sp>
    </p:spTree>
    <p:extLst>
      <p:ext uri="{BB962C8B-B14F-4D97-AF65-F5344CB8AC3E}">
        <p14:creationId xmlns:p14="http://schemas.microsoft.com/office/powerpoint/2010/main" val="306330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DADF1-FB6B-8C6F-3E90-FD2AF355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Люди с систолическим давлением </a:t>
            </a:r>
            <a:r>
              <a:rPr lang="ru-RU" sz="2400" dirty="0">
                <a:solidFill>
                  <a:srgbClr val="0070C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выше 1</a:t>
            </a:r>
            <a:r>
              <a:rPr lang="en-US" sz="2400" dirty="0">
                <a:solidFill>
                  <a:srgbClr val="0070C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3</a:t>
            </a:r>
            <a:r>
              <a:rPr lang="ru-RU" sz="2400" dirty="0">
                <a:solidFill>
                  <a:srgbClr val="0070C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0 мм рт. ст. </a:t>
            </a:r>
            <a:r>
              <a:rPr lang="ru-RU" sz="24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имеют значительно более высокий процент наличия ССЗ по сравнению с пациентами с давлением 120 мм рт. ст. и ниже.</a:t>
            </a:r>
            <a:endParaRPr lang="ru-RU" sz="2400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0234C2C-C267-9FED-2971-40AC4ECB7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53" y="1417432"/>
            <a:ext cx="7411452" cy="5440568"/>
          </a:xfrm>
        </p:spPr>
      </p:pic>
    </p:spTree>
    <p:extLst>
      <p:ext uri="{BB962C8B-B14F-4D97-AF65-F5344CB8AC3E}">
        <p14:creationId xmlns:p14="http://schemas.microsoft.com/office/powerpoint/2010/main" val="290512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49EE7-0210-EE3D-E969-AEEA4A66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Большинство людей имеют ИМТ в диапазоне от 20 до 30. Количество людей с ИМТ ниже 20 (недостаточный вес) и выше </a:t>
            </a:r>
            <a:r>
              <a:rPr lang="en-US" sz="2200" dirty="0">
                <a:ea typeface="Merriweather" panose="00000500000000000000" pitchFamily="2" charset="-52"/>
                <a:cs typeface="Merriweather" panose="00000500000000000000" pitchFamily="2" charset="-52"/>
              </a:rPr>
              <a:t>30</a:t>
            </a:r>
            <a:r>
              <a:rPr lang="ru-RU" sz="2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 (ожирение) значительно меньше. Люди с ИМТ выше </a:t>
            </a:r>
            <a:r>
              <a:rPr lang="en-US" sz="2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28 </a:t>
            </a:r>
            <a:r>
              <a:rPr lang="ru-RU" sz="2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имеют более высокий процент наличия ССЗ</a:t>
            </a:r>
            <a:endParaRPr lang="ru-RU" sz="22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3E14AE7-0E46-C7A3-6336-B034A8559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4" y="1578078"/>
            <a:ext cx="7580671" cy="5132438"/>
          </a:xfrm>
        </p:spPr>
      </p:pic>
    </p:spTree>
    <p:extLst>
      <p:ext uri="{BB962C8B-B14F-4D97-AF65-F5344CB8AC3E}">
        <p14:creationId xmlns:p14="http://schemas.microsoft.com/office/powerpoint/2010/main" val="3336900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F774D-FBFC-C762-87ED-63C198FF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1727"/>
          </a:xfrm>
        </p:spPr>
        <p:txBody>
          <a:bodyPr>
            <a:normAutofit fontScale="90000"/>
          </a:bodyPr>
          <a:lstStyle/>
          <a:p>
            <a:r>
              <a:rPr lang="ru-RU" sz="2200" dirty="0"/>
              <a:t>Люди с уровнем сахара и холестерина выше нормы (уровень 2, 3) имеют более высокий процент наличия ССЗ по сравнению с пациентами с нормальным уровнем холестерина (уровень 1)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0F260AF-4F72-96C3-447A-05EF18F28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6" y="1356852"/>
            <a:ext cx="6001081" cy="527992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103A03-8BF5-1B85-DE72-B63A688DE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67" y="1356852"/>
            <a:ext cx="5953433" cy="52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404C9C8-F224-C146-E652-FD778216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991"/>
          </a:xfrm>
        </p:spPr>
        <p:txBody>
          <a:bodyPr>
            <a:normAutofit fontScale="90000"/>
          </a:bodyPr>
          <a:lstStyle/>
          <a:p>
            <a:r>
              <a:rPr lang="ru-RU" sz="2400" dirty="0"/>
              <a:t>Представлена возрастная динамика наличия сердечно-сосудистых заболеваний в группе от 39 до 64 лет. Начиная с 53 лет доля имеющих ССЗ составляет 50% и далее увеличивается.</a:t>
            </a:r>
          </a:p>
        </p:txBody>
      </p:sp>
      <p:pic>
        <p:nvPicPr>
          <p:cNvPr id="8" name="Объект 5">
            <a:extLst>
              <a:ext uri="{FF2B5EF4-FFF2-40B4-BE49-F238E27FC236}">
                <a16:creationId xmlns:a16="http://schemas.microsoft.com/office/drawing/2014/main" id="{A3AED0A0-902C-2F8E-6648-BD1511355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59" y="1224117"/>
            <a:ext cx="8391832" cy="5633884"/>
          </a:xfrm>
        </p:spPr>
      </p:pic>
    </p:spTree>
    <p:extLst>
      <p:ext uri="{BB962C8B-B14F-4D97-AF65-F5344CB8AC3E}">
        <p14:creationId xmlns:p14="http://schemas.microsoft.com/office/powerpoint/2010/main" val="3237508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E1D99-1B7F-F652-E5DA-7B6961F4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9406" y="365125"/>
            <a:ext cx="1814052" cy="5018036"/>
          </a:xfrm>
        </p:spPr>
        <p:txBody>
          <a:bodyPr>
            <a:normAutofit/>
          </a:bodyPr>
          <a:lstStyle/>
          <a:p>
            <a:r>
              <a:rPr lang="ru-RU" sz="2200" dirty="0"/>
              <a:t>Матрица Корреляция показывает степень взаимосвязи между двумя переменными, помогает понять, как одна переменная изменяется по отношению к другой.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5171D4B-98A1-BC75-9BD3-7E41BC26F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0" y="365125"/>
            <a:ext cx="9261987" cy="6330642"/>
          </a:xfrm>
        </p:spPr>
      </p:pic>
    </p:spTree>
    <p:extLst>
      <p:ext uri="{BB962C8B-B14F-4D97-AF65-F5344CB8AC3E}">
        <p14:creationId xmlns:p14="http://schemas.microsoft.com/office/powerpoint/2010/main" val="186450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9EBA4-2A74-3FAB-07B3-B5162041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2010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Построение модели линейной регрессии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BC94F8-D91A-768F-B82B-258F4DE17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136"/>
            <a:ext cx="10754032" cy="54457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9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Построение модели логистической регрессии для предсказания вклада каждого признака в развитие ССЗ:</a:t>
            </a:r>
          </a:p>
          <a:p>
            <a:pPr marL="0" indent="0" algn="just">
              <a:buNone/>
            </a:pPr>
            <a:r>
              <a:rPr lang="ru-RU" sz="1900" b="1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Целевая переменная</a:t>
            </a:r>
            <a:r>
              <a:rPr lang="ru-RU" sz="19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 – </a:t>
            </a:r>
            <a:r>
              <a:rPr lang="en-US" sz="19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cardio </a:t>
            </a:r>
            <a:r>
              <a:rPr lang="ru-RU" sz="19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(наличие ССЗ)</a:t>
            </a:r>
          </a:p>
          <a:p>
            <a:pPr marL="0" indent="0" algn="just">
              <a:buNone/>
            </a:pPr>
            <a:r>
              <a:rPr lang="ru-RU" sz="1900" b="1" dirty="0">
                <a:ea typeface="Merriweather" panose="00000500000000000000" pitchFamily="2" charset="-52"/>
                <a:cs typeface="Merriweather" panose="00000500000000000000" pitchFamily="2" charset="-52"/>
              </a:rPr>
              <a:t>В</a:t>
            </a:r>
            <a:r>
              <a:rPr lang="ru-RU" sz="1900" b="1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лияющие признаки</a:t>
            </a:r>
            <a:r>
              <a:rPr lang="ru-RU" sz="19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 – BMI (Индекс массы тела), ap_hi (Систолическое давление), cholesterol (Уровень холестерина), gluc (Уровень сахара), smoke (Курение), alco (Употребление алкоголя), active (Физическая активность), age_years (Возраст).</a:t>
            </a:r>
            <a:endParaRPr lang="ru-RU" sz="1900" dirty="0">
              <a:effectLst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1900" dirty="0"/>
              <a:t>Набор данных был разделён на обучающую и тестовую выборки, 25% составили тестовую, а 75% обучающую выборки. Такое разделение позволило независимо оценить качество модели на новых данных. Далее выполнена нормализация признаков, необходимая для устранения эффекта доминирования одного признака над другим и ускоряющая обучение модели. После нормализации построена модель логистической регрессии с заданными параметрами, обученная на масштабированных данных. Следующий шаг — выполнение прогнозов на тестовой и обучающей выборках, результаты которых использованы для оценки качества модели и формирования выводов.</a:t>
            </a:r>
          </a:p>
          <a:p>
            <a:pPr marL="0" indent="0" algn="just">
              <a:buNone/>
            </a:pPr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2319815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61C3C-71A7-3389-47B1-36F9CBAB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/>
          </a:bodyPr>
          <a:lstStyle/>
          <a:p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rriweather" panose="00000500000000000000" pitchFamily="2" charset="-52"/>
                <a:cs typeface="Merriweather" panose="00000500000000000000" pitchFamily="2" charset="-52"/>
              </a:rPr>
              <a:t>Оценка качества прогнозной модели (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rriweather" panose="00000500000000000000" pitchFamily="2" charset="-52"/>
                <a:cs typeface="Merriweather" panose="00000500000000000000" pitchFamily="2" charset="-52"/>
              </a:rPr>
              <a:t>ROC AUC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rriweather" panose="00000500000000000000" pitchFamily="2" charset="-52"/>
                <a:cs typeface="Merriweather" panose="00000500000000000000" pitchFamily="2" charset="-52"/>
              </a:rPr>
              <a:t>)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E9DB7C-0C53-A19E-ED52-A2C56CA85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43898"/>
            <a:ext cx="10857271" cy="5233065"/>
          </a:xfrm>
        </p:spPr>
        <p:txBody>
          <a:bodyPr>
            <a:normAutofit fontScale="32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ru-RU" sz="5200" b="1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1.   Accuracy</a:t>
            </a: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 (точность классификации):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Полученное значение 0.726 - около 72.6% объектов были классифицированы моделью правильно.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2.   </a:t>
            </a:r>
            <a:r>
              <a:rPr lang="ru-RU" sz="5200" b="1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Recall</a:t>
            </a: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 (чувствительность):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Значение 0.662 - показывает способность модели находить положительные случаи. Показатель чувствительности в 66.2% означает, что из всех реальных позитивных примеров модель смогла распознать чуть больше половины.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3.   </a:t>
            </a:r>
            <a:r>
              <a:rPr lang="ru-RU" sz="5200" b="1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Precision</a:t>
            </a: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 (точность):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Значение 0.760 определяет, насколько правильно модель классифицирует объекты как принадлежащие положительному классу. Высокий показатель точности (76%) говорит о том, что большинство предсказанных позитивных объектов действительно являются позитивными.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4.   </a:t>
            </a:r>
            <a:r>
              <a:rPr lang="ru-RU" sz="5200" b="1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Specificity</a:t>
            </a: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 (специфичность):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Значение 0.791 показывает, насколько хорошо модель выделяет отрицательные случаи.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5.   </a:t>
            </a:r>
            <a:r>
              <a:rPr lang="ru-RU" sz="5200" b="1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F1 Score</a:t>
            </a:r>
            <a:endParaRPr lang="ru-RU" sz="5200" dirty="0">
              <a:effectLst/>
              <a:ea typeface="Merriweather" panose="00000500000000000000" pitchFamily="2" charset="-52"/>
              <a:cs typeface="Merriweather" panose="00000500000000000000" pitchFamily="2" charset="-5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52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Значение 0.708 объединяет Recall (чувствительность) и Precision (точность) в одну метрику, учитывая компромисс между ними. Средний уровень F1 Score (около 70.8%) свидетельствует о сбалансированной точности модели.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084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F99FB-EE29-E535-8EF3-C1EAB2FA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023"/>
          </a:xfrm>
        </p:spPr>
        <p:txBody>
          <a:bodyPr>
            <a:normAutofit fontScale="90000"/>
          </a:bodyPr>
          <a:lstStyle/>
          <a:p>
            <a:r>
              <a:rPr lang="ru-RU" sz="2400" b="1" dirty="0"/>
              <a:t>Цели проекта:</a:t>
            </a:r>
            <a:br>
              <a:rPr lang="ru-RU" sz="900" dirty="0"/>
            </a:br>
            <a:endParaRPr lang="ru-RU" sz="1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6949BF-84EA-163B-2721-AE5C159A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6916"/>
            <a:ext cx="10515600" cy="57259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1. </a:t>
            </a:r>
            <a:r>
              <a:rPr lang="ru-RU" b="1" dirty="0"/>
              <a:t>Поиск значимых закономерностей (инсайтов) среди факторов риска ССЗ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sz="2400" dirty="0"/>
              <a:t>Цель заключается в выявлении скрытых взаимосвязей между различными факторами риска (возраст, пол, уровень холестерина, артериальное давление, курение и др.) и развитием сердечно-сосудистых заболеваний.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ru-RU" b="1" dirty="0"/>
              <a:t>Составление практических рекомендаций заинтересованным сторонам (стейкхолдерам</a:t>
            </a:r>
            <a:r>
              <a:rPr lang="ru-RU" dirty="0"/>
              <a:t>).</a:t>
            </a:r>
          </a:p>
          <a:p>
            <a:pPr marL="0" indent="0">
              <a:buNone/>
            </a:pPr>
            <a:r>
              <a:rPr lang="ru-RU" sz="2400" dirty="0"/>
              <a:t>Разработка конкретных предложений для медицинских учреждений, страховых компаний, государственных органов здравоохранения и самих пациентов. Эти рекомендации будут направлены на улучшение профилактики, диагностики и лечения сердечно-сосудистых заболеваний. </a:t>
            </a:r>
          </a:p>
          <a:p>
            <a:pPr marL="0" indent="0">
              <a:buNone/>
            </a:pPr>
            <a:r>
              <a:rPr lang="ru-RU" sz="2400" b="1" dirty="0"/>
              <a:t>Внутренние стейкхолдеры:</a:t>
            </a:r>
          </a:p>
          <a:p>
            <a:pPr marL="0" indent="0">
              <a:buNone/>
            </a:pPr>
            <a:r>
              <a:rPr lang="ru-RU" sz="2400" dirty="0"/>
              <a:t>2.1.Исследователи и ученые: Специалисты, проводящие исследование и анализ данных.</a:t>
            </a:r>
          </a:p>
          <a:p>
            <a:pPr marL="0" indent="0">
              <a:buNone/>
            </a:pPr>
            <a:r>
              <a:rPr lang="ru-RU" sz="2400" dirty="0"/>
              <a:t>2.2.Медицинские работники: Врачи, медсёстры, специалисты здравоохранения, работающие с пациентами и использующие результаты исследования для диагностики и лечения.</a:t>
            </a:r>
          </a:p>
          <a:p>
            <a:pPr marL="0" indent="0">
              <a:buNone/>
            </a:pPr>
            <a:r>
              <a:rPr lang="ru-RU" sz="2400" dirty="0"/>
              <a:t>2.3.Руководство медицинских учреждений: Руководители больниц, клиник и центров общественного здравоохранения, принимающие управленческие решения на основании результатов исследования.</a:t>
            </a:r>
          </a:p>
          <a:p>
            <a:pPr marL="0" indent="0">
              <a:buNone/>
            </a:pPr>
            <a:r>
              <a:rPr lang="ru-RU" sz="2400" dirty="0"/>
              <a:t>2.4.Специалисты по профилактике: Работники служб первичной медико-санитарной помощи, фитнес-центров, диетологи, психологи, направленные на поддержку профилактических мероприятий.</a:t>
            </a:r>
          </a:p>
          <a:p>
            <a:pPr marL="0" indent="0">
              <a:buNone/>
            </a:pPr>
            <a:r>
              <a:rPr lang="ru-RU" sz="2400" b="1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627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DA9D5-0EEB-68C1-8C90-7E215D80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4032" cy="87374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2400" b="1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Итоги проекта и рекомендации стейкхолдерам</a:t>
            </a:r>
            <a:br>
              <a:rPr lang="ru-RU" sz="2400" b="1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</a:br>
            <a:r>
              <a:rPr lang="ru-RU" sz="1800" dirty="0">
                <a:effectLst/>
                <a:latin typeface="+mn-lt"/>
                <a:ea typeface="Merriweather" panose="00000500000000000000" pitchFamily="2" charset="-52"/>
                <a:cs typeface="Merriweather" panose="00000500000000000000" pitchFamily="2" charset="-52"/>
              </a:rPr>
              <a:t>Исследование выявило ключевые аспекты влияния различных факторов на развитие сердечно-сосудистых заболеваний (ССЗ). Сформулированы следующие практические </a:t>
            </a:r>
            <a:r>
              <a:rPr lang="ru-RU" sz="1800" dirty="0">
                <a:solidFill>
                  <a:srgbClr val="000000"/>
                </a:solidFill>
                <a:effectLst/>
                <a:latin typeface="+mn-lt"/>
                <a:ea typeface="Merriweather" panose="00000500000000000000" pitchFamily="2" charset="-52"/>
                <a:cs typeface="Merriweather" panose="00000500000000000000" pitchFamily="2" charset="-52"/>
              </a:rPr>
              <a:t>рекомендации </a:t>
            </a:r>
            <a:r>
              <a:rPr lang="ru-RU" sz="1800" b="1" dirty="0">
                <a:solidFill>
                  <a:srgbClr val="000000"/>
                </a:solidFill>
                <a:effectLst/>
                <a:latin typeface="+mn-lt"/>
                <a:ea typeface="Merriweather" panose="00000500000000000000" pitchFamily="2" charset="-52"/>
                <a:cs typeface="Merriweather" panose="00000500000000000000" pitchFamily="2" charset="-52"/>
              </a:rPr>
              <a:t>по профилактике и управлению рисками ССЗ:</a:t>
            </a:r>
            <a:endParaRPr lang="ru-RU" sz="1800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89E385-C0A4-E725-2234-0A3B800D3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5342"/>
            <a:ext cx="10872019" cy="5412658"/>
          </a:xfrm>
        </p:spPr>
        <p:txBody>
          <a:bodyPr>
            <a:normAutofit fontScale="25000" lnSpcReduction="20000"/>
          </a:bodyPr>
          <a:lstStyle/>
          <a:p>
            <a:pPr marL="0" lvl="0" indent="0" algn="just">
              <a:lnSpc>
                <a:spcPct val="120000"/>
              </a:lnSpc>
              <a:buNone/>
              <a:tabLst>
                <a:tab pos="457200" algn="l"/>
              </a:tabLst>
            </a:pPr>
            <a:r>
              <a:rPr lang="ru-RU" sz="6400" b="1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1. Регулярный контроль артериального давления</a:t>
            </a:r>
            <a:r>
              <a:rPr lang="ru-RU" sz="64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: </a:t>
            </a:r>
            <a:r>
              <a:rPr lang="ru-RU" sz="68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Артериальное давление продемонстрировало наибольшую связь с возникновением ССЗ. Рекомендуется регулярно проверять давление.</a:t>
            </a:r>
            <a:r>
              <a:rPr lang="ru-RU" sz="6800" dirty="0">
                <a:ea typeface="Merriweather" panose="00000500000000000000" pitchFamily="2" charset="-52"/>
              </a:rPr>
              <a:t> </a:t>
            </a:r>
            <a:r>
              <a:rPr lang="ru-RU" sz="68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Поддерживать нормальный уровень кровяного давления путём здорового питания, снижения потребления соли и активного образа жизни</a:t>
            </a:r>
            <a:r>
              <a:rPr lang="ru-RU" sz="64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.</a:t>
            </a:r>
            <a:endParaRPr lang="ru-RU" sz="6400" dirty="0">
              <a:effectLst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20000"/>
              </a:lnSpc>
              <a:buNone/>
              <a:tabLst>
                <a:tab pos="457200" algn="l"/>
              </a:tabLst>
            </a:pPr>
            <a:r>
              <a:rPr lang="ru-RU" sz="6400" b="1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2. Коррекция уровня холестерина</a:t>
            </a:r>
            <a:r>
              <a:rPr lang="ru-RU" sz="64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:</a:t>
            </a:r>
            <a:r>
              <a:rPr lang="ru-RU" sz="6400" dirty="0">
                <a:solidFill>
                  <a:srgbClr val="000000"/>
                </a:solidFill>
                <a:ea typeface="Merriweather" panose="00000500000000000000" pitchFamily="2" charset="-52"/>
              </a:rPr>
              <a:t> </a:t>
            </a:r>
            <a:r>
              <a:rPr lang="ru-RU" sz="68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Повышенный холестерин признан фактором риска развития ССЗ. Необходимо поддерживать здоровый уровень холестерина в крови, придерживаясь диеты с низким содержанием насыщенных жиров и транс-жиров.</a:t>
            </a:r>
            <a:endParaRPr lang="ru-RU" sz="6800" dirty="0">
              <a:effectLst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20000"/>
              </a:lnSpc>
              <a:buNone/>
              <a:tabLst>
                <a:tab pos="457200" algn="l"/>
              </a:tabLst>
            </a:pPr>
            <a:r>
              <a:rPr lang="ru-RU" sz="6400" b="1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3. Мониторинг уровня глюкозы</a:t>
            </a:r>
            <a:r>
              <a:rPr lang="ru-RU" sz="64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:</a:t>
            </a:r>
            <a:r>
              <a:rPr lang="ru-RU" sz="6400" dirty="0">
                <a:effectLst/>
                <a:ea typeface="Merriweather" panose="00000500000000000000" pitchFamily="2" charset="-52"/>
              </a:rPr>
              <a:t> </a:t>
            </a:r>
            <a:r>
              <a:rPr lang="ru-RU" sz="6800" dirty="0">
                <a:solidFill>
                  <a:srgbClr val="000000"/>
                </a:solidFill>
                <a:ea typeface="Merriweather" panose="00000500000000000000" pitchFamily="2" charset="-52"/>
                <a:cs typeface="Merriweather" panose="00000500000000000000" pitchFamily="2" charset="-52"/>
              </a:rPr>
              <a:t>Г</a:t>
            </a:r>
            <a:r>
              <a:rPr lang="ru-RU" sz="68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люкоза показала небольшую корреляцию с риском ССЗ но поддержание нормального уровня сахара в крови критически важно для здоровья сосудов и сердца. Необходимо контролировать потребление углеводов.</a:t>
            </a:r>
            <a:endParaRPr lang="ru-RU" sz="6800" dirty="0">
              <a:effectLst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20000"/>
              </a:lnSpc>
              <a:buNone/>
              <a:tabLst>
                <a:tab pos="457200" algn="l"/>
              </a:tabLst>
            </a:pPr>
            <a:r>
              <a:rPr lang="ru-RU" sz="6400" b="1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4. Следить за массой тела</a:t>
            </a:r>
            <a:r>
              <a:rPr lang="ru-RU" sz="64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: </a:t>
            </a:r>
            <a:r>
              <a:rPr lang="ru-RU" sz="68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Индекс массы тела (BMI) положительно связан с повышенным риском ССЗ. Люди с избыточным весом должны стремиться к поддержанию нормальной массы тела посредством рационального питания и регулярных физических нагрузок.</a:t>
            </a:r>
            <a:endParaRPr lang="ru-RU" sz="6800" dirty="0">
              <a:effectLst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20000"/>
              </a:lnSpc>
              <a:buNone/>
              <a:tabLst>
                <a:tab pos="457200" algn="l"/>
              </a:tabLst>
            </a:pPr>
            <a:r>
              <a:rPr lang="ru-RU" sz="6400" b="1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5. Осознанный подход к здоровому образу жизни</a:t>
            </a:r>
            <a:r>
              <a:rPr lang="ru-RU" sz="64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:</a:t>
            </a:r>
            <a:r>
              <a:rPr lang="ru-RU" sz="6400" dirty="0">
                <a:solidFill>
                  <a:srgbClr val="000000"/>
                </a:solidFill>
                <a:ea typeface="Merriweather" panose="00000500000000000000" pitchFamily="2" charset="-52"/>
              </a:rPr>
              <a:t> </a:t>
            </a:r>
            <a:r>
              <a:rPr lang="ru-RU" sz="68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Курение, алкоголь и низкая физическая активность показали минимальное влияние на возникновение ССЗ. Тем не менее, отказ от курения и снижение употребления алкоголя рекомендуются для профилактики хронических заболеваний, включая сердечно-сосудистую патологию.</a:t>
            </a:r>
            <a:endParaRPr lang="ru-RU" sz="6800" dirty="0">
              <a:effectLst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20000"/>
              </a:lnSpc>
              <a:buNone/>
              <a:tabLst>
                <a:tab pos="457200" algn="l"/>
              </a:tabLst>
            </a:pPr>
            <a:r>
              <a:rPr lang="ru-RU" sz="6400" b="1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6. Акцент на профилактическом контроле возрастных изменений</a:t>
            </a:r>
            <a:r>
              <a:rPr lang="ru-RU" sz="64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:</a:t>
            </a:r>
            <a:r>
              <a:rPr lang="ru-RU" sz="6400" dirty="0">
                <a:solidFill>
                  <a:srgbClr val="000000"/>
                </a:solidFill>
                <a:ea typeface="Merriweather" panose="00000500000000000000" pitchFamily="2" charset="-52"/>
              </a:rPr>
              <a:t> </a:t>
            </a:r>
            <a:r>
              <a:rPr lang="ru-RU" sz="6800" dirty="0">
                <a:solidFill>
                  <a:srgbClr val="000000"/>
                </a:solidFill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Возраст — неизменимый фактор риска ССЗ. Важно уделять особое внимание своему здоровью с возрастом, проходя регулярные медицинские осмотры и следуя советам врача.</a:t>
            </a:r>
            <a:endParaRPr lang="ru-RU" sz="6800" dirty="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213953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56B7DA3-8945-C5D1-D16D-0C1A295A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2955"/>
            <a:ext cx="11004755" cy="6179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900" b="1" dirty="0"/>
              <a:t>Внешние стейкхолдеры:</a:t>
            </a:r>
          </a:p>
          <a:p>
            <a:pPr marL="0" indent="0" algn="just" fontAlgn="base">
              <a:buNone/>
            </a:pPr>
            <a:r>
              <a:rPr lang="ru-RU" sz="1900" i="0" dirty="0">
                <a:effectLst/>
              </a:rPr>
              <a:t>2.5.Пациенты и население</a:t>
            </a:r>
            <a:r>
              <a:rPr lang="ru-RU" sz="1900" b="0" i="0" dirty="0">
                <a:effectLst/>
              </a:rPr>
              <a:t>: Люди, подверженные риску ССЗ.</a:t>
            </a:r>
          </a:p>
          <a:p>
            <a:pPr marL="0" indent="0" algn="just" fontAlgn="base">
              <a:buNone/>
            </a:pPr>
            <a:r>
              <a:rPr lang="ru-RU" sz="1900" i="0" dirty="0">
                <a:effectLst/>
              </a:rPr>
              <a:t>2.6.Государственные органы власти</a:t>
            </a:r>
            <a:r>
              <a:rPr lang="ru-RU" sz="1900" b="0" i="0" dirty="0">
                <a:effectLst/>
              </a:rPr>
              <a:t>: Министерство здравоохранения, ведомства социального страхования, регулирующие здравоохранение и финансирование медицинских услуг.</a:t>
            </a:r>
          </a:p>
          <a:p>
            <a:pPr marL="0" indent="0" algn="just" fontAlgn="base">
              <a:buNone/>
            </a:pPr>
            <a:r>
              <a:rPr lang="ru-RU" sz="1900" i="0" dirty="0">
                <a:effectLst/>
              </a:rPr>
              <a:t>2.7.Общественные организации</a:t>
            </a:r>
            <a:r>
              <a:rPr lang="ru-RU" sz="1900" b="0" i="0" dirty="0">
                <a:effectLst/>
              </a:rPr>
              <a:t>: Благотворительные фонды, общества защиты прав потребителей медицинских услуг.</a:t>
            </a:r>
          </a:p>
          <a:p>
            <a:pPr marL="0" indent="0" algn="just" fontAlgn="base">
              <a:buNone/>
            </a:pPr>
            <a:r>
              <a:rPr lang="ru-RU" sz="1900" i="0" dirty="0">
                <a:effectLst/>
              </a:rPr>
              <a:t>2.8.Страховые компании</a:t>
            </a:r>
            <a:r>
              <a:rPr lang="ru-RU" sz="1900" b="0" i="0" dirty="0">
                <a:effectLst/>
              </a:rPr>
              <a:t>: Компании медицинского страхования, формирующие тарифы и страховые продукты исходя из профиля риска клиентов.</a:t>
            </a:r>
          </a:p>
          <a:p>
            <a:pPr marL="0" indent="0" algn="just" fontAlgn="base">
              <a:buNone/>
            </a:pPr>
            <a:r>
              <a:rPr lang="ru-RU" sz="1900" i="0" dirty="0">
                <a:effectLst/>
              </a:rPr>
              <a:t>2.9.Производители лекарств и оборудования</a:t>
            </a:r>
            <a:r>
              <a:rPr lang="ru-RU" sz="1900" b="0" i="0" dirty="0">
                <a:effectLst/>
              </a:rPr>
              <a:t>: Фармацевтические компании, производители диагностического оборудования, чей бизнес связан с лечением и профилактикой ССЗ.</a:t>
            </a:r>
          </a:p>
          <a:p>
            <a:pPr marL="0" indent="0" algn="just" fontAlgn="base">
              <a:buNone/>
            </a:pPr>
            <a:r>
              <a:rPr lang="ru-RU" sz="1900" i="0" dirty="0">
                <a:effectLst/>
              </a:rPr>
              <a:t>2.10.Средства массовой информации</a:t>
            </a:r>
            <a:r>
              <a:rPr lang="ru-RU" sz="1900" b="0" i="0" dirty="0">
                <a:effectLst/>
              </a:rPr>
              <a:t>: Телевидение, интернет-издания, освещающие тему здоровья населения и риски ССЗ.</a:t>
            </a:r>
          </a:p>
          <a:p>
            <a:pPr marL="0" indent="0">
              <a:buNone/>
            </a:pPr>
            <a:r>
              <a:rPr lang="ru-RU" sz="2400" dirty="0"/>
              <a:t>3. </a:t>
            </a:r>
            <a:r>
              <a:rPr lang="ru-RU" sz="2200" b="1" dirty="0"/>
              <a:t>Разработка предсказательной модели классификации наличия заболевания</a:t>
            </a:r>
          </a:p>
          <a:p>
            <a:pPr marL="0" indent="0" algn="just">
              <a:buNone/>
            </a:pPr>
            <a:r>
              <a:rPr lang="ru-RU" sz="1900" dirty="0"/>
              <a:t>Создание алгоритма машинного обучения, способного классифицировать наличие или отсутствие сердечно-сосудистого заболевания на основании множества признаков пациента. Эта модель должна обеспечить высокую точность прогнозирования и возможность интеграции в медицинские информационные системы для автоматизации процесса диагностики.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1744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9E7E2-003F-AFFD-1161-7C05F660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017"/>
          </a:xfrm>
        </p:spPr>
        <p:txBody>
          <a:bodyPr>
            <a:normAutofit/>
          </a:bodyPr>
          <a:lstStyle/>
          <a:p>
            <a:r>
              <a:rPr lang="ru-RU" sz="2200" b="1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Описание исходного датасета и типов данных (12 столбцов)</a:t>
            </a:r>
            <a:endParaRPr lang="ru-RU" sz="2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1D99A0-598A-EBF0-91E5-74C57926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8142"/>
            <a:ext cx="10515600" cy="5504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9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Для исследования был взят датасет “</a:t>
            </a:r>
            <a:r>
              <a:rPr lang="ru-RU" sz="1900" dirty="0">
                <a:solidFill>
                  <a:srgbClr val="3F435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ru-RU" sz="1900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hlinkClick r:id="rId2"/>
              </a:rPr>
              <a:t>Cardiovascular Disease dataset</a:t>
            </a:r>
            <a:r>
              <a:rPr lang="ru-RU" sz="1900" dirty="0">
                <a:effectLst/>
                <a:ea typeface="Merriweather" panose="00000500000000000000" pitchFamily="2" charset="-52"/>
                <a:cs typeface="Merriweather" panose="00000500000000000000" pitchFamily="2" charset="-52"/>
              </a:rPr>
              <a:t>” с набором данных о сердечно-сосудистых заболеваниях. </a:t>
            </a:r>
          </a:p>
          <a:p>
            <a:pPr marL="0" indent="0">
              <a:buNone/>
            </a:pPr>
            <a:r>
              <a:rPr lang="ru-RU" sz="1900" dirty="0"/>
              <a:t>Содержание полей и тип данных: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65976CE-551E-C293-D7C0-5B4B45775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46269"/>
              </p:ext>
            </p:extLst>
          </p:nvPr>
        </p:nvGraphicFramePr>
        <p:xfrm>
          <a:off x="956086" y="1932039"/>
          <a:ext cx="5429966" cy="4675241"/>
        </p:xfrm>
        <a:graphic>
          <a:graphicData uri="http://schemas.openxmlformats.org/drawingml/2006/table">
            <a:tbl>
              <a:tblPr/>
              <a:tblGrid>
                <a:gridCol w="262887">
                  <a:extLst>
                    <a:ext uri="{9D8B030D-6E8A-4147-A177-3AD203B41FA5}">
                      <a16:colId xmlns:a16="http://schemas.microsoft.com/office/drawing/2014/main" val="3331773610"/>
                    </a:ext>
                  </a:extLst>
                </a:gridCol>
                <a:gridCol w="1441343">
                  <a:extLst>
                    <a:ext uri="{9D8B030D-6E8A-4147-A177-3AD203B41FA5}">
                      <a16:colId xmlns:a16="http://schemas.microsoft.com/office/drawing/2014/main" val="3070549803"/>
                    </a:ext>
                  </a:extLst>
                </a:gridCol>
                <a:gridCol w="2610735">
                  <a:extLst>
                    <a:ext uri="{9D8B030D-6E8A-4147-A177-3AD203B41FA5}">
                      <a16:colId xmlns:a16="http://schemas.microsoft.com/office/drawing/2014/main" val="945916375"/>
                    </a:ext>
                  </a:extLst>
                </a:gridCol>
                <a:gridCol w="1115001">
                  <a:extLst>
                    <a:ext uri="{9D8B030D-6E8A-4147-A177-3AD203B41FA5}">
                      <a16:colId xmlns:a16="http://schemas.microsoft.com/office/drawing/2014/main" val="4030495948"/>
                    </a:ext>
                  </a:extLst>
                </a:gridCol>
              </a:tblGrid>
              <a:tr h="3760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№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Имя Столбца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Описание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Тип данных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7752"/>
                  </a:ext>
                </a:extLst>
              </a:tr>
              <a:tr h="22400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3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age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Возраст</a:t>
                      </a: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дней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675308"/>
                  </a:ext>
                </a:extLst>
              </a:tr>
              <a:tr h="403605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3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</a:t>
                      </a:r>
                      <a:r>
                        <a:rPr lang="ru-RU" sz="13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ender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Пол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340809"/>
                  </a:ext>
                </a:extLst>
              </a:tr>
              <a:tr h="22400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3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</a:t>
                      </a:r>
                      <a:r>
                        <a:rPr lang="ru-RU" sz="13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eight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Рост</a:t>
                      </a: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см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616818"/>
                  </a:ext>
                </a:extLst>
              </a:tr>
              <a:tr h="559543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3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</a:t>
                      </a:r>
                      <a:r>
                        <a:rPr lang="ru-RU" sz="13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eight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Вес</a:t>
                      </a: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кг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float64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957271"/>
                  </a:ext>
                </a:extLst>
              </a:tr>
              <a:tr h="22400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ap_hi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Систолическое кровяное давление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862587"/>
                  </a:ext>
                </a:extLst>
              </a:tr>
              <a:tr h="37608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ap_lo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Диастолическое кровяное давление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3193"/>
                  </a:ext>
                </a:extLst>
              </a:tr>
              <a:tr h="37608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cholesterol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Уровень холестерина в крови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302191"/>
                  </a:ext>
                </a:extLst>
              </a:tr>
              <a:tr h="37608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gluc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Уровень сахара в крови 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623051"/>
                  </a:ext>
                </a:extLst>
              </a:tr>
              <a:tr h="37608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smoke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Курение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356083"/>
                  </a:ext>
                </a:extLst>
              </a:tr>
              <a:tr h="37608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alco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Употребление алкоголя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870386"/>
                  </a:ext>
                </a:extLst>
              </a:tr>
              <a:tr h="22400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active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Физическая активность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114424"/>
                  </a:ext>
                </a:extLst>
              </a:tr>
              <a:tr h="559543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buNone/>
                      </a:pPr>
                      <a:r>
                        <a:rPr lang="ru-RU" sz="1100" b="1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cardio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ru-RU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Наличие или отсутствие ССЗ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Int64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2882" marR="2288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9750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24804C-0A4F-5B09-2F1A-0F5817586C56}"/>
              </a:ext>
            </a:extLst>
          </p:cNvPr>
          <p:cNvSpPr txBox="1"/>
          <p:nvPr/>
        </p:nvSpPr>
        <p:spPr>
          <a:xfrm>
            <a:off x="6593306" y="1932039"/>
            <a:ext cx="5149515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Признаки:</a:t>
            </a:r>
          </a:p>
          <a:p>
            <a:r>
              <a:rPr lang="ru-RU" sz="1400" dirty="0"/>
              <a:t>Объективные признаки</a:t>
            </a:r>
          </a:p>
          <a:p>
            <a:r>
              <a:rPr lang="ru-RU" sz="1400" b="1" dirty="0"/>
              <a:t>Возраст</a:t>
            </a:r>
            <a:r>
              <a:rPr lang="ru-RU" sz="1400" dirty="0"/>
              <a:t> | age |  (days)</a:t>
            </a:r>
          </a:p>
          <a:p>
            <a:r>
              <a:rPr lang="ru-RU" sz="1400" b="1" dirty="0"/>
              <a:t>Рост</a:t>
            </a:r>
            <a:r>
              <a:rPr lang="ru-RU" sz="1400" dirty="0"/>
              <a:t> | height | (cm)</a:t>
            </a:r>
          </a:p>
          <a:p>
            <a:r>
              <a:rPr lang="ru-RU" sz="1400" b="1" dirty="0"/>
              <a:t>Вес</a:t>
            </a:r>
            <a:r>
              <a:rPr lang="ru-RU" sz="1400" dirty="0"/>
              <a:t> | weight | (kg)</a:t>
            </a:r>
          </a:p>
          <a:p>
            <a:r>
              <a:rPr lang="ru-RU" sz="1400" b="1" dirty="0"/>
              <a:t>Пол</a:t>
            </a:r>
            <a:r>
              <a:rPr lang="ru-RU" sz="1400" dirty="0"/>
              <a:t> | gender |  1 - женский, 2 - мужской</a:t>
            </a:r>
          </a:p>
          <a:p>
            <a:endParaRPr lang="ru-RU" dirty="0"/>
          </a:p>
          <a:p>
            <a:r>
              <a:rPr lang="ru-RU" sz="1400" dirty="0"/>
              <a:t>Диагностические признаки</a:t>
            </a:r>
            <a:r>
              <a:rPr lang="en-US" sz="1400" dirty="0"/>
              <a:t>:</a:t>
            </a:r>
            <a:endParaRPr lang="ru-RU" sz="1400" dirty="0"/>
          </a:p>
          <a:p>
            <a:r>
              <a:rPr lang="ru-RU" sz="1400" b="1" dirty="0"/>
              <a:t>Систолическое кровяное давление </a:t>
            </a:r>
            <a:r>
              <a:rPr lang="ru-RU" sz="1400" dirty="0"/>
              <a:t>| ap_hi | </a:t>
            </a:r>
          </a:p>
          <a:p>
            <a:r>
              <a:rPr lang="ru-RU" sz="1400" b="1" dirty="0"/>
              <a:t>Диастолическое кровяное давление </a:t>
            </a:r>
            <a:r>
              <a:rPr lang="ru-RU" sz="1400" dirty="0"/>
              <a:t>| ap_lo | </a:t>
            </a:r>
          </a:p>
          <a:p>
            <a:r>
              <a:rPr lang="ru-RU" sz="1400" b="1" dirty="0"/>
              <a:t>Уровень холестерина в крови </a:t>
            </a:r>
            <a:r>
              <a:rPr lang="ru-RU" sz="1400" dirty="0"/>
              <a:t>| cholesterol | 1 - нормальный, 2 - повышенный, 3 - значительно выше нормы</a:t>
            </a:r>
          </a:p>
          <a:p>
            <a:r>
              <a:rPr lang="ru-RU" sz="1400" b="1" dirty="0"/>
              <a:t>Уровень сахара в крови </a:t>
            </a:r>
            <a:r>
              <a:rPr lang="ru-RU" sz="1400" dirty="0"/>
              <a:t>| gluc | 1 - нормальный, 2 - повышенный, 3 - значительно выше нормы</a:t>
            </a:r>
          </a:p>
          <a:p>
            <a:endParaRPr lang="ru-RU" dirty="0"/>
          </a:p>
          <a:p>
            <a:r>
              <a:rPr lang="ru-RU" sz="1400" dirty="0"/>
              <a:t>Поведенческие признаки</a:t>
            </a:r>
            <a:r>
              <a:rPr lang="en-US" sz="1400" dirty="0"/>
              <a:t>:</a:t>
            </a:r>
            <a:endParaRPr lang="ru-RU" sz="1400" dirty="0"/>
          </a:p>
          <a:p>
            <a:r>
              <a:rPr lang="ru-RU" sz="1400" b="1" dirty="0"/>
              <a:t>Курение</a:t>
            </a:r>
            <a:r>
              <a:rPr lang="ru-RU" sz="1400" dirty="0"/>
              <a:t> | smoke |  1 - да, 0 - нет</a:t>
            </a:r>
          </a:p>
          <a:p>
            <a:r>
              <a:rPr lang="ru-RU" sz="1400" b="1" dirty="0"/>
              <a:t>Употребление алкоголя </a:t>
            </a:r>
            <a:r>
              <a:rPr lang="ru-RU" sz="1400" dirty="0"/>
              <a:t>| alco |  1 - да, 0 - нет</a:t>
            </a:r>
          </a:p>
          <a:p>
            <a:r>
              <a:rPr lang="ru-RU" sz="1400" b="1" dirty="0"/>
              <a:t>Физическая активность </a:t>
            </a:r>
            <a:r>
              <a:rPr lang="ru-RU" sz="1400" dirty="0"/>
              <a:t>| active |  1 - да, 0 - нет</a:t>
            </a:r>
          </a:p>
          <a:p>
            <a:r>
              <a:rPr lang="ru-RU" sz="1400" dirty="0"/>
              <a:t>Целевой признак</a:t>
            </a:r>
            <a:r>
              <a:rPr lang="en-US" sz="1400" dirty="0"/>
              <a:t>:</a:t>
            </a:r>
            <a:endParaRPr lang="ru-RU" sz="1400" dirty="0"/>
          </a:p>
          <a:p>
            <a:r>
              <a:rPr lang="ru-RU" sz="1400" b="1" dirty="0"/>
              <a:t>Наличие или отсутствие ССЗ </a:t>
            </a:r>
            <a:r>
              <a:rPr lang="ru-RU" sz="1400" dirty="0"/>
              <a:t>| cardio | 1 - да, 0 - нет</a:t>
            </a:r>
          </a:p>
        </p:txBody>
      </p:sp>
    </p:spTree>
    <p:extLst>
      <p:ext uri="{BB962C8B-B14F-4D97-AF65-F5344CB8AC3E}">
        <p14:creationId xmlns:p14="http://schemas.microsoft.com/office/powerpoint/2010/main" val="215133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B5A68-08A8-CC16-8A79-CE09C47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Распределение </a:t>
            </a:r>
            <a:r>
              <a:rPr lang="ru-RU" sz="2400" dirty="0">
                <a:solidFill>
                  <a:srgbClr val="0070C0"/>
                </a:solidFill>
              </a:rPr>
              <a:t>веса</a:t>
            </a:r>
            <a:r>
              <a:rPr lang="ru-RU" sz="2400" dirty="0"/>
              <a:t> среди женщин и мужчин, до и после очистки выбросов.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F9DEBE5-91ED-D863-AC90-DEA3208B0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1" y="1474840"/>
            <a:ext cx="6206600" cy="501803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F633DB-64EF-3E69-F60D-BD36075A9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926" y="1276453"/>
            <a:ext cx="5989074" cy="52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39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A4550-76B1-94E9-C4D5-AB87F9DA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Распределение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роста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среди женщин и мужчин, до и после очистки выбросов. 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99BD9C-7426-9610-18F2-6D5CB1BD2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8" y="1690688"/>
            <a:ext cx="6076335" cy="500508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B98A1D-4148-58DC-E306-63C103693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2" y="1690687"/>
            <a:ext cx="6212758" cy="50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6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3D117-620C-C815-ED1C-DA22CB55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Распределение </a:t>
            </a:r>
            <a:r>
              <a:rPr lang="ru-RU" sz="2400" dirty="0">
                <a:solidFill>
                  <a:srgbClr val="0070C0"/>
                </a:solidFill>
                <a:latin typeface="Calibri Light" panose="020F0302020204030204"/>
              </a:rPr>
              <a:t>систолического давления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среди женщин и мужчин, до и после очистки выбросов. 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6685291-261B-C80C-9940-B4E529743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9" y="1690687"/>
            <a:ext cx="5637891" cy="503457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C3280E-DDB9-39F0-0179-9CA9A02AC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48" y="1690686"/>
            <a:ext cx="5988152" cy="51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EE8D6-68D0-21C1-509A-BA39BCD7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Распределение </a:t>
            </a:r>
            <a:r>
              <a:rPr lang="ru-RU" sz="2400" dirty="0">
                <a:solidFill>
                  <a:srgbClr val="0070C0"/>
                </a:solidFill>
                <a:latin typeface="Calibri Light" panose="020F0302020204030204"/>
              </a:rPr>
              <a:t>диа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столического давления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среди женщин и мужчин, до и после очистки выбросов. Удалено 1349 выброса по значению ap_hi, ap_lo.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ED29938-AAB8-3521-9122-FA45039F1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0" y="1624319"/>
            <a:ext cx="5767105" cy="511569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E45DE1-9B41-EF10-A40D-28D4B88C0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5" y="1690688"/>
            <a:ext cx="620415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29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7A014-2E43-6438-F450-FB9C2EF7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Представлено распределение исследуемой группы по женщинам и мужчинам. Женщины составляют (44647 человек) - 65%, мужчины: (23890 человек) - 35%.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252D58-3DCE-ECA9-F2CA-7F334ABC1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26" y="1825625"/>
            <a:ext cx="8324541" cy="4667250"/>
          </a:xfrm>
        </p:spPr>
      </p:pic>
    </p:spTree>
    <p:extLst>
      <p:ext uri="{BB962C8B-B14F-4D97-AF65-F5344CB8AC3E}">
        <p14:creationId xmlns:p14="http://schemas.microsoft.com/office/powerpoint/2010/main" val="4453214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1573</Words>
  <Application>Microsoft Office PowerPoint</Application>
  <PresentationFormat>Широкоэкранный</PresentationFormat>
  <Paragraphs>137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Merriweather</vt:lpstr>
      <vt:lpstr>Times New Roman</vt:lpstr>
      <vt:lpstr>Тема Office</vt:lpstr>
      <vt:lpstr>Презентация к дипломной работе по теме: “ Анализ данных о сердечно-сосудистых заболеваниях (поиск инсайтов, составление рекомендаций стейкхолдерам, построение предиктивной модели классификации наличия заболевания)” </vt:lpstr>
      <vt:lpstr>Цели проекта: </vt:lpstr>
      <vt:lpstr>Презентация PowerPoint</vt:lpstr>
      <vt:lpstr>Описание исходного датасета и типов данных (12 столбцов)</vt:lpstr>
      <vt:lpstr>Распределение веса среди женщин и мужчин, до и после очистки выбросов. </vt:lpstr>
      <vt:lpstr>Распределение роста среди женщин и мужчин, до и после очистки выбросов. </vt:lpstr>
      <vt:lpstr>Распределение систолического давления среди женщин и мужчин, до и после очистки выбросов. </vt:lpstr>
      <vt:lpstr>Распределение диастолического давления среди женщин и мужчин, до и после очистки выбросов. Удалено 1349 выброса по значению ap_hi, ap_lo.</vt:lpstr>
      <vt:lpstr>Представлено распределение исследуемой группы по женщинам и мужчинам. Женщины составляют (44647 человек) - 65%, мужчины: (23890 человек) - 35%.</vt:lpstr>
      <vt:lpstr>Представлено распределение исследуемой группы среди женщин и мужчин по наличию и отсутствию сердечно-сосудистых заболевании. Доля заболевших ССЗ среди женщин (21975 человек) - 49%, среди мужчин (11938 человек) - 50% от общего количества женщин и мужчин. </vt:lpstr>
      <vt:lpstr> Количество женщин имеющих ССЗ – 21975 человек (49%),  не имеющих ССЗ – 22672 человек (51%). Количество мужчин имеющих ССЗ – 11938 человек (50%), не имеющих ССЗ – 11952 человек (50%). </vt:lpstr>
      <vt:lpstr>Pairplot - визуализация данных, с матрицей диаграмм рассеяния, показывающая попарные взаимосвязи между переменными в наборе данных. Визуализация корреляций и распределения. </vt:lpstr>
      <vt:lpstr>Люди с систолическим давлением выше 130 мм рт. ст. имеют значительно более высокий процент наличия ССЗ по сравнению с пациентами с давлением 120 мм рт. ст. и ниже.</vt:lpstr>
      <vt:lpstr>Большинство людей имеют ИМТ в диапазоне от 20 до 30. Количество людей с ИМТ ниже 20 (недостаточный вес) и выше 30 (ожирение) значительно меньше. Люди с ИМТ выше 28 имеют более высокий процент наличия ССЗ</vt:lpstr>
      <vt:lpstr>Люди с уровнем сахара и холестерина выше нормы (уровень 2, 3) имеют более высокий процент наличия ССЗ по сравнению с пациентами с нормальным уровнем холестерина (уровень 1)</vt:lpstr>
      <vt:lpstr>Представлена возрастная динамика наличия сердечно-сосудистых заболеваний в группе от 39 до 64 лет. Начиная с 53 лет доля имеющих ССЗ составляет 50% и далее увеличивается.</vt:lpstr>
      <vt:lpstr>Матрица Корреляция показывает степень взаимосвязи между двумя переменными, помогает понять, как одна переменная изменяется по отношению к другой. </vt:lpstr>
      <vt:lpstr>Построение модели линейной регрессии</vt:lpstr>
      <vt:lpstr>Оценка качества прогнозной модели (ROC AUC)</vt:lpstr>
      <vt:lpstr>Итоги проекта и рекомендации стейкхолдерам Исследование выявило ключевые аспекты влияния различных факторов на развитие сердечно-сосудистых заболеваний (ССЗ). Сформулированы следующие практические рекомендации по профилактике и управлению рисками ССЗ: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Пользователь</dc:creator>
  <cp:lastModifiedBy>Пользователь</cp:lastModifiedBy>
  <cp:revision>12</cp:revision>
  <dcterms:created xsi:type="dcterms:W3CDTF">2025-05-11T13:27:36Z</dcterms:created>
  <dcterms:modified xsi:type="dcterms:W3CDTF">2025-05-23T16:16:23Z</dcterms:modified>
</cp:coreProperties>
</file>